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</p:sldIdLst>
  <p:sldSz cx="9144000" cy="6858000" type="screen4x3"/>
  <p:notesSz cx="6784975" cy="9929813"/>
  <p:embeddedFontLs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Overlock" panose="020B0604020202020204" charset="0"/>
      <p:regular r:id="rId25"/>
      <p:bold r:id="rId26"/>
      <p:italic r:id="rId27"/>
      <p:boldItalic r:id="rId28"/>
    </p:embeddedFont>
    <p:embeddedFont>
      <p:font typeface="Arimo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99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3337" y="0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2812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633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843337" y="9431337"/>
            <a:ext cx="29400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260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60937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cçã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hyperlink" Target="https://goo.gl/xzw2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763717" y="439446"/>
            <a:ext cx="5905500" cy="753605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ckwell"/>
              <a:buNone/>
            </a:pPr>
            <a:r>
              <a:rPr lang="pt-PT" sz="24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51520" y="1484486"/>
            <a:ext cx="6264696" cy="43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pt-PT" sz="2000" b="1" i="0" u="none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Programa de Promoção de Leitura em Família</a:t>
            </a:r>
            <a:endParaRPr lang="pt-PT" sz="2000" b="1" i="0" u="none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 descr="3 meninas_1 copy"/>
          <p:cNvPicPr preferRelativeResize="0"/>
          <p:nvPr/>
        </p:nvPicPr>
        <p:blipFill rotWithShape="1">
          <a:blip r:embed="rId3">
            <a:alphaModFix/>
          </a:blip>
          <a:srcRect l="23705" t="21204" r="15815" b="28936"/>
          <a:stretch/>
        </p:blipFill>
        <p:spPr>
          <a:xfrm>
            <a:off x="1763688" y="1987733"/>
            <a:ext cx="5160686" cy="38895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311524" y="5902020"/>
            <a:ext cx="46815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PT" sz="1600" b="1" i="0" u="none" strike="noStrike" cap="none" dirty="0" smtClean="0">
                <a:solidFill>
                  <a:schemeClr val="dk1"/>
                </a:solidFill>
                <a:sym typeface="Arial"/>
              </a:rPr>
              <a:t>Apresentação do Projeto </a:t>
            </a:r>
            <a:r>
              <a:rPr lang="pt-PT" sz="1600" b="1" dirty="0" smtClean="0">
                <a:solidFill>
                  <a:schemeClr val="dk1"/>
                </a:solidFill>
              </a:rPr>
              <a:t>aos</a:t>
            </a:r>
            <a:r>
              <a:rPr lang="pt-PT" sz="1600" b="1" i="0" u="none" strike="noStrike" cap="none" dirty="0" smtClean="0">
                <a:solidFill>
                  <a:schemeClr val="dk1"/>
                </a:solidFill>
                <a:sym typeface="Arial"/>
              </a:rPr>
              <a:t> Pais</a:t>
            </a:r>
            <a:endParaRPr lang="pt-PT" sz="1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mochila-1 copy (2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51520" y="2060848"/>
            <a:ext cx="64079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pt-PT" sz="2000" b="1" i="0" u="none" strike="noStrike" cap="none" dirty="0" smtClean="0">
                <a:solidFill>
                  <a:srgbClr val="993300"/>
                </a:solidFill>
                <a:sym typeface="Arial"/>
              </a:rPr>
              <a:t>2. </a:t>
            </a:r>
            <a:r>
              <a:rPr lang="pt-PT" sz="2000" b="1" dirty="0" smtClean="0">
                <a:solidFill>
                  <a:srgbClr val="993300"/>
                </a:solidFill>
              </a:rPr>
              <a:t>D</a:t>
            </a:r>
            <a:r>
              <a:rPr lang="pt-PT" sz="2000" b="1" i="0" u="none" strike="noStrike" cap="none" dirty="0" smtClean="0">
                <a:solidFill>
                  <a:srgbClr val="993300"/>
                </a:solidFill>
                <a:sym typeface="Arial"/>
              </a:rPr>
              <a:t>eixe a criança:</a:t>
            </a:r>
            <a:endParaRPr lang="pt-PT" sz="20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9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u="sng" dirty="0" smtClean="0">
                <a:solidFill>
                  <a:srgbClr val="993300"/>
                </a:solidFill>
              </a:rPr>
              <a:t>C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onselhos às famílias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251520" y="2636912"/>
            <a:ext cx="8064896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Mexer nos livros;</a:t>
            </a:r>
          </a:p>
          <a:p>
            <a:pPr marL="285750" lvl="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Escolher o </a:t>
            </a:r>
            <a:r>
              <a:rPr lang="pt-PT" sz="1800" b="1" dirty="0">
                <a:solidFill>
                  <a:schemeClr val="dk1"/>
                </a:solidFill>
              </a:rPr>
              <a:t>livro que quer ouvir ler. É importante </a:t>
            </a:r>
            <a:r>
              <a:rPr lang="pt-PT" sz="1800" b="1" dirty="0" smtClean="0">
                <a:solidFill>
                  <a:schemeClr val="dk1"/>
                </a:solidFill>
              </a:rPr>
              <a:t>que</a:t>
            </a:r>
          </a:p>
          <a:p>
            <a:pPr>
              <a:buClr>
                <a:schemeClr val="dk1"/>
              </a:buClr>
              <a:buSzPts val="2400"/>
            </a:pPr>
            <a:r>
              <a:rPr lang="pt-PT" sz="1800" b="1" dirty="0" smtClean="0">
                <a:solidFill>
                  <a:schemeClr val="dk1"/>
                </a:solidFill>
              </a:rPr>
              <a:t>leia </a:t>
            </a:r>
            <a:r>
              <a:rPr lang="pt-PT" sz="1800" b="1" dirty="0">
                <a:solidFill>
                  <a:schemeClr val="dk1"/>
                </a:solidFill>
              </a:rPr>
              <a:t>e ouça ler com prazer</a:t>
            </a:r>
            <a:r>
              <a:rPr lang="pt-PT" sz="1800" b="1" dirty="0" smtClean="0">
                <a:solidFill>
                  <a:schemeClr val="dk1"/>
                </a:solidFill>
              </a:rPr>
              <a:t>.</a:t>
            </a:r>
          </a:p>
          <a:p>
            <a:pPr>
              <a:buClr>
                <a:schemeClr val="dk1"/>
              </a:buClr>
              <a:buSzPts val="2400"/>
            </a:pPr>
            <a:endParaRPr lang="pt-PT" sz="1800" b="1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dirty="0">
                <a:solidFill>
                  <a:schemeClr val="dk1"/>
                </a:solidFill>
              </a:rPr>
              <a:t>Descobrir as imagens e as histórias dos livros. </a:t>
            </a:r>
            <a:r>
              <a:rPr lang="pt-PT" sz="1800" b="1" dirty="0" smtClean="0">
                <a:solidFill>
                  <a:schemeClr val="dk1"/>
                </a:solidFill>
              </a:rPr>
              <a:t>Assim</a:t>
            </a:r>
          </a:p>
          <a:p>
            <a:pPr>
              <a:buClr>
                <a:schemeClr val="dk1"/>
              </a:buClr>
              <a:buSzPts val="2400"/>
            </a:pPr>
            <a:r>
              <a:rPr lang="pt-PT" sz="1800" b="1" dirty="0" smtClean="0">
                <a:solidFill>
                  <a:schemeClr val="dk1"/>
                </a:solidFill>
              </a:rPr>
              <a:t>começam </a:t>
            </a:r>
            <a:r>
              <a:rPr lang="pt-PT" sz="1800" b="1" dirty="0">
                <a:solidFill>
                  <a:schemeClr val="dk1"/>
                </a:solidFill>
              </a:rPr>
              <a:t>desde cedo a querer aprender a ler</a:t>
            </a:r>
            <a:r>
              <a:rPr lang="pt-PT" sz="1800" b="1" dirty="0" smtClean="0">
                <a:solidFill>
                  <a:schemeClr val="dk1"/>
                </a:solidFill>
              </a:rPr>
              <a:t>;</a:t>
            </a:r>
          </a:p>
          <a:p>
            <a:pPr>
              <a:buClr>
                <a:schemeClr val="dk1"/>
              </a:buClr>
              <a:buSzPts val="2400"/>
            </a:pPr>
            <a:endParaRPr lang="pt-PT" sz="1800" b="1" dirty="0">
              <a:solidFill>
                <a:schemeClr val="dk1"/>
              </a:solidFill>
            </a:endParaRPr>
          </a:p>
          <a:p>
            <a:pPr marL="285750" lvl="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dk1"/>
                </a:solidFill>
              </a:rPr>
              <a:t>Descobrir letras e palavras enquanto ouvem a história</a:t>
            </a:r>
            <a:r>
              <a:rPr lang="pt-PT" sz="1800" b="1" dirty="0" smtClean="0">
                <a:solidFill>
                  <a:schemeClr val="dk1"/>
                </a:solidFill>
              </a:rPr>
              <a:t>;</a:t>
            </a:r>
          </a:p>
          <a:p>
            <a:pPr marL="285750" lvl="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pt-PT" sz="1800" b="1" dirty="0">
              <a:solidFill>
                <a:schemeClr val="dk1"/>
              </a:solidFill>
            </a:endParaRPr>
          </a:p>
          <a:p>
            <a:pPr marL="285750" lvl="0" indent="-28575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Divertir-se e brincar com livros.</a:t>
            </a:r>
            <a:endParaRPr lang="pt-PT" sz="1800" b="1" dirty="0"/>
          </a:p>
        </p:txBody>
      </p:sp>
      <p:pic>
        <p:nvPicPr>
          <p:cNvPr id="246" name="Shape 246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pai+filha"/>
          <p:cNvPicPr preferRelativeResize="0"/>
          <p:nvPr/>
        </p:nvPicPr>
        <p:blipFill rotWithShape="1">
          <a:blip r:embed="rId5">
            <a:alphaModFix/>
          </a:blip>
          <a:srcRect l="24666" t="24241" r="37666" b="20089"/>
          <a:stretch/>
        </p:blipFill>
        <p:spPr>
          <a:xfrm>
            <a:off x="6659465" y="2825365"/>
            <a:ext cx="2160240" cy="3168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56" name="Shape 256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251520" y="2060848"/>
            <a:ext cx="64079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PT" sz="2000" b="1" i="0" u="none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Guardar alguns minutos para ler com a criança</a:t>
            </a:r>
            <a:endParaRPr lang="pt-PT" sz="2000" b="1" i="0" u="none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250825" y="6381750"/>
            <a:ext cx="64876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10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u="sng" dirty="0" smtClean="0">
                <a:solidFill>
                  <a:srgbClr val="993300"/>
                </a:solidFill>
              </a:rPr>
              <a:t>C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onselhos às famílias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251520" y="2780928"/>
            <a:ext cx="6696744" cy="366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Reserve alguns minutos do dia para ler a par, observar e conversar sobre os livros que a criança aprecia.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Torne os momentos de leitura alegres e carinhosos.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Não force a leitura se a criança se mostrar cansada ou desinteressada.</a:t>
            </a:r>
            <a:endParaRPr lang="pt-PT" dirty="0" smtClean="0"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À medida que vão crescendo, as crianças gostam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cada vez mais de ler e ouvir histórias.</a:t>
            </a:r>
            <a:endParaRPr lang="pt-PT" sz="1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65" name="Shape 265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mae+filha"/>
          <p:cNvPicPr preferRelativeResize="0"/>
          <p:nvPr/>
        </p:nvPicPr>
        <p:blipFill rotWithShape="1">
          <a:blip r:embed="rId5">
            <a:alphaModFix/>
          </a:blip>
          <a:srcRect l="19653" t="22458" r="26783" b="19712"/>
          <a:stretch/>
        </p:blipFill>
        <p:spPr>
          <a:xfrm>
            <a:off x="6228183" y="2420888"/>
            <a:ext cx="2664991" cy="324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75" name="Shape 275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6" name="Shape 276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251520" y="2060848"/>
            <a:ext cx="64079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pt-PT" sz="2000" b="1" i="0" u="none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Visitar Bibliotecas</a:t>
            </a:r>
            <a:endParaRPr lang="pt-PT" sz="2000" b="1" i="0" u="none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11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u="sng" dirty="0" smtClean="0">
                <a:solidFill>
                  <a:srgbClr val="993300"/>
                </a:solidFill>
              </a:rPr>
              <a:t>C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onselhos às famílias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251520" y="2924944"/>
            <a:ext cx="7992888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Visite a Biblioteca Municipal que fica mais perto da sua casa.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O atendimento é muito agradável e o empréstimo é gratuito.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Experimente ir com os seus filhos. Há sempre uma área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para crianças e outra para os adultos.</a:t>
            </a:r>
            <a:endParaRPr lang="pt-PT" dirty="0" smtClean="0"/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Requisite livros para lerem em casa.</a:t>
            </a:r>
            <a:endParaRPr lang="pt-PT" sz="1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84" name="Shape 284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3 meninas_1 copy"/>
          <p:cNvPicPr preferRelativeResize="0"/>
          <p:nvPr/>
        </p:nvPicPr>
        <p:blipFill rotWithShape="1">
          <a:blip r:embed="rId5">
            <a:alphaModFix/>
          </a:blip>
          <a:srcRect l="23704" t="20107" r="25738" b="27524"/>
          <a:stretch/>
        </p:blipFill>
        <p:spPr>
          <a:xfrm>
            <a:off x="6128348" y="3501009"/>
            <a:ext cx="2750697" cy="2736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94" name="Shape 294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5" name="Shape 295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251520" y="2060848"/>
            <a:ext cx="64079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pt-PT" sz="2000" b="1" i="0" u="none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Oferecer livros às crianças</a:t>
            </a:r>
            <a:endParaRPr lang="pt-PT" sz="2000" b="1" i="0" u="none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dirty="0" smtClean="0">
                <a:latin typeface="+mn-lt"/>
                <a:ea typeface="Rockwell"/>
                <a:cs typeface="Rockwell"/>
                <a:sym typeface="Rockwell"/>
              </a:rPr>
              <a:t>12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u="sng" dirty="0" smtClean="0">
                <a:solidFill>
                  <a:srgbClr val="993300"/>
                </a:solidFill>
              </a:rPr>
              <a:t>C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onselhos às famílias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251520" y="2564904"/>
            <a:ext cx="8136904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pt-PT" sz="1800" b="1" dirty="0"/>
              <a:t> </a:t>
            </a:r>
            <a:r>
              <a:rPr lang="pt-PT" sz="1800" b="1" dirty="0" smtClean="0"/>
              <a:t>Valorize </a:t>
            </a:r>
            <a:r>
              <a:rPr lang="pt-PT" sz="1800" b="1" dirty="0"/>
              <a:t>o livro e a leitura oferecendo livros aos seus filhos.</a:t>
            </a:r>
          </a:p>
          <a:p>
            <a:pPr lvl="0" indent="152400">
              <a:buClr>
                <a:srgbClr val="000000"/>
              </a:buClr>
              <a:buSzPts val="2400"/>
            </a:pPr>
            <a:endParaRPr lang="pt-PT" sz="1800" b="1" dirty="0"/>
          </a:p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1800" b="1" dirty="0"/>
              <a:t> </a:t>
            </a:r>
            <a:r>
              <a:rPr lang="pt-PT" sz="1800" b="1" dirty="0" smtClean="0"/>
              <a:t>Incentive-os a </a:t>
            </a:r>
            <a:r>
              <a:rPr lang="pt-PT" sz="1800" b="1" dirty="0"/>
              <a:t>oferecerem um livro de presente aos amigos.</a:t>
            </a:r>
          </a:p>
          <a:p>
            <a:pPr lvl="0" indent="152400">
              <a:buClr>
                <a:srgbClr val="000000"/>
              </a:buClr>
              <a:buSzPts val="2400"/>
            </a:pPr>
            <a:endParaRPr lang="pt-PT" sz="1800" b="1" dirty="0"/>
          </a:p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1800" b="1" dirty="0"/>
              <a:t> Nas livrarias, supermercados e feiras do livro:</a:t>
            </a:r>
          </a:p>
          <a:p>
            <a:pPr lvl="1">
              <a:lnSpc>
                <a:spcPct val="200000"/>
              </a:lnSpc>
              <a:buClr>
                <a:srgbClr val="000000"/>
              </a:buClr>
              <a:buSzPts val="2400"/>
            </a:pPr>
            <a:r>
              <a:rPr lang="pt-PT" sz="1600" i="1" dirty="0"/>
              <a:t>      - Deixe-os mexer nos livros expostos.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pt-PT" sz="1600" i="1" dirty="0"/>
              <a:t>      - Convide-os a observar e a folhear.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pt-PT" sz="1600" i="1" dirty="0"/>
              <a:t>      - Sugira, sempre que possa, que escolham um livro </a:t>
            </a:r>
            <a:r>
              <a:rPr lang="pt-PT" sz="1600" i="1" dirty="0" smtClean="0"/>
              <a:t>para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pt-PT" sz="1600" i="1" dirty="0" smtClean="0"/>
              <a:t>      levar </a:t>
            </a:r>
            <a:r>
              <a:rPr lang="pt-PT" sz="1600" i="1" dirty="0"/>
              <a:t>para casa ou para oferecer.</a:t>
            </a:r>
          </a:p>
        </p:txBody>
      </p:sp>
      <p:pic>
        <p:nvPicPr>
          <p:cNvPr id="303" name="Shape 303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mochila-3 copy"/>
          <p:cNvPicPr preferRelativeResize="0"/>
          <p:nvPr/>
        </p:nvPicPr>
        <p:blipFill rotWithShape="1">
          <a:blip r:embed="rId5">
            <a:alphaModFix/>
          </a:blip>
          <a:srcRect l="5550" t="7403"/>
          <a:stretch/>
        </p:blipFill>
        <p:spPr>
          <a:xfrm>
            <a:off x="5940153" y="3573016"/>
            <a:ext cx="2953022" cy="2672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13" name="Shape 313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4" name="Shape 314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rgbClr val="000000"/>
                </a:solidFill>
                <a:latin typeface="+mn-lt"/>
                <a:ea typeface="Rockwell"/>
                <a:cs typeface="Rockwell"/>
                <a:sym typeface="Rockwell"/>
              </a:rPr>
              <a:t>13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251520" y="1484784"/>
            <a:ext cx="417601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Como ler com as crianças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251519" y="2492896"/>
            <a:ext cx="8420975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Mostre a capa, mostre os livros e fale sobre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pt-PT" sz="1800" b="1" dirty="0" smtClean="0">
                <a:solidFill>
                  <a:schemeClr val="dk1"/>
                </a:solidFill>
              </a:rPr>
              <a:t>	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as ilustrações.</a:t>
            </a:r>
            <a:endParaRPr lang="pt-PT" sz="1800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20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200" b="1" i="0" u="none" strike="noStrike" cap="none" dirty="0" smtClean="0">
                <a:solidFill>
                  <a:srgbClr val="CC0000"/>
                </a:solidFill>
                <a:sym typeface="Arial"/>
              </a:rPr>
              <a:t>		</a:t>
            </a:r>
            <a:r>
              <a:rPr lang="pt-PT" sz="1800" b="1" i="0" u="none" strike="noStrike" cap="none" dirty="0" smtClean="0">
                <a:solidFill>
                  <a:srgbClr val="CC0000"/>
                </a:solidFill>
                <a:sym typeface="Arial"/>
              </a:rPr>
              <a:t>2</a:t>
            </a:r>
            <a:r>
              <a:rPr lang="pt-PT" sz="2200" b="1" i="0" u="none" strike="noStrike" cap="none" dirty="0" smtClean="0">
                <a:solidFill>
                  <a:srgbClr val="CC0000"/>
                </a:solidFill>
                <a:sym typeface="Arial"/>
              </a:rPr>
              <a:t>.</a:t>
            </a:r>
            <a:r>
              <a:rPr lang="pt-PT" sz="2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Leia as palavras e/ou as frases e mostre-as com o dedo.</a:t>
            </a: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400"/>
            </a:pPr>
            <a:endParaRPr lang="pt-PT" sz="2000" b="1" dirty="0" smtClean="0">
              <a:solidFill>
                <a:srgbClr val="CC0000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PT" sz="2200" b="1" dirty="0" smtClean="0">
                <a:solidFill>
                  <a:srgbClr val="CC0000"/>
                </a:solidFill>
              </a:rPr>
              <a:t>			</a:t>
            </a:r>
            <a:r>
              <a:rPr lang="pt-PT" sz="2000" b="1" dirty="0" smtClean="0">
                <a:solidFill>
                  <a:srgbClr val="CC0000"/>
                </a:solidFill>
              </a:rPr>
              <a:t>3</a:t>
            </a:r>
            <a:r>
              <a:rPr lang="pt-PT" sz="2200" b="1" dirty="0">
                <a:solidFill>
                  <a:srgbClr val="CC0000"/>
                </a:solidFill>
              </a:rPr>
              <a:t>.</a:t>
            </a:r>
            <a:r>
              <a:rPr lang="pt-PT" sz="2200" b="1" dirty="0">
                <a:solidFill>
                  <a:schemeClr val="dk1"/>
                </a:solidFill>
              </a:rPr>
              <a:t> </a:t>
            </a:r>
            <a:r>
              <a:rPr lang="pt-PT" sz="1800" b="1" dirty="0">
                <a:solidFill>
                  <a:schemeClr val="dk1"/>
                </a:solidFill>
              </a:rPr>
              <a:t>Deixe a criança virar a página, se ela </a:t>
            </a:r>
            <a:r>
              <a:rPr lang="pt-PT" sz="1800" b="1" dirty="0" smtClean="0">
                <a:solidFill>
                  <a:schemeClr val="dk1"/>
                </a:solidFill>
              </a:rPr>
              <a:t>quiser</a:t>
            </a:r>
            <a:r>
              <a:rPr lang="pt-PT" sz="1800" b="1" dirty="0">
                <a:solidFill>
                  <a:schemeClr val="dk1"/>
                </a:solidFill>
              </a:rPr>
              <a:t>.</a:t>
            </a:r>
            <a:endParaRPr lang="pt-PT" sz="1800" dirty="0"/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000"/>
            </a:pPr>
            <a:endParaRPr lang="pt-PT" b="1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000"/>
            </a:pPr>
            <a:endParaRPr lang="pt-PT" b="1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400"/>
            </a:pPr>
            <a:r>
              <a:rPr lang="pt-PT" b="1" dirty="0">
                <a:solidFill>
                  <a:srgbClr val="CC0000"/>
                </a:solidFill>
              </a:rPr>
              <a:t>	</a:t>
            </a:r>
            <a:r>
              <a:rPr lang="pt-PT" sz="2000" b="1" dirty="0">
                <a:solidFill>
                  <a:srgbClr val="CC0000"/>
                </a:solidFill>
              </a:rPr>
              <a:t>4</a:t>
            </a:r>
            <a:r>
              <a:rPr lang="pt-PT" sz="1800" b="1" dirty="0">
                <a:solidFill>
                  <a:srgbClr val="CC0000"/>
                </a:solidFill>
              </a:rPr>
              <a:t>.</a:t>
            </a:r>
            <a:r>
              <a:rPr lang="pt-PT" sz="1800" b="1" dirty="0">
                <a:solidFill>
                  <a:schemeClr val="dk1"/>
                </a:solidFill>
              </a:rPr>
              <a:t> Torne a </a:t>
            </a:r>
            <a:r>
              <a:rPr lang="pt-PT" sz="1800" b="1" dirty="0" smtClean="0">
                <a:solidFill>
                  <a:schemeClr val="dk1"/>
                </a:solidFill>
              </a:rPr>
              <a:t>leitura viva</a:t>
            </a:r>
            <a:r>
              <a:rPr lang="pt-PT" sz="1800" b="1" dirty="0">
                <a:solidFill>
                  <a:schemeClr val="dk1"/>
                </a:solidFill>
              </a:rPr>
              <a:t>, faça uma voz diferente para cada personagem e use </a:t>
            </a:r>
            <a:r>
              <a:rPr lang="pt-PT" sz="1800" b="1" dirty="0" smtClean="0">
                <a:solidFill>
                  <a:schemeClr val="dk1"/>
                </a:solidFill>
              </a:rPr>
              <a:t>gestos, </a:t>
            </a:r>
            <a:r>
              <a:rPr lang="pt-PT" sz="1800" b="1" dirty="0">
                <a:solidFill>
                  <a:schemeClr val="dk1"/>
                </a:solidFill>
              </a:rPr>
              <a:t>expressões </a:t>
            </a:r>
            <a:r>
              <a:rPr lang="pt-PT" sz="1800" b="1" dirty="0" smtClean="0">
                <a:solidFill>
                  <a:schemeClr val="dk1"/>
                </a:solidFill>
              </a:rPr>
              <a:t>e mímica para </a:t>
            </a:r>
            <a:r>
              <a:rPr lang="pt-PT" sz="1800" b="1" dirty="0">
                <a:solidFill>
                  <a:schemeClr val="dk1"/>
                </a:solidFill>
              </a:rPr>
              <a:t>contar a história.</a:t>
            </a:r>
            <a:endParaRPr lang="pt-PT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Shape 321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mochila-2 copy"/>
          <p:cNvPicPr preferRelativeResize="0"/>
          <p:nvPr/>
        </p:nvPicPr>
        <p:blipFill rotWithShape="1">
          <a:blip r:embed="rId5">
            <a:alphaModFix/>
          </a:blip>
          <a:srcRect l="4636" t="5573" r="8681" b="16550"/>
          <a:stretch/>
        </p:blipFill>
        <p:spPr>
          <a:xfrm>
            <a:off x="6083298" y="1484313"/>
            <a:ext cx="2589197" cy="208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49" name="Shape 349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0" name="Shape 350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rgbClr val="000000"/>
                </a:solidFill>
                <a:latin typeface="+mn-lt"/>
                <a:ea typeface="Rockwell"/>
                <a:cs typeface="Rockwell"/>
                <a:sym typeface="Rockwell"/>
              </a:rPr>
              <a:t>14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251520" y="1484784"/>
            <a:ext cx="417601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Como ler com as crianças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251519" y="2276872"/>
            <a:ext cx="7487543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0" u="none" strike="noStrike" cap="none" dirty="0">
                <a:solidFill>
                  <a:srgbClr val="CC0000"/>
                </a:solidFill>
                <a:sym typeface="Arial"/>
              </a:rPr>
              <a:t>5.</a:t>
            </a:r>
            <a:r>
              <a:rPr lang="en-US" sz="18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Quando a criança começa a saber ler, deixe-a ler palavras e frases. Leia a par.</a:t>
            </a:r>
            <a:endParaRPr lang="pt-PT" sz="1800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lang="pt-PT" sz="2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pt-PT" sz="2200" b="1" i="0" u="none" strike="noStrike" cap="none" dirty="0" smtClean="0">
                <a:solidFill>
                  <a:srgbClr val="CC0000"/>
                </a:solidFill>
                <a:sym typeface="Arial"/>
              </a:rPr>
              <a:t>		</a:t>
            </a:r>
            <a:r>
              <a:rPr lang="pt-PT" sz="1800" b="1" i="0" u="none" strike="noStrike" cap="none" dirty="0" smtClean="0">
                <a:solidFill>
                  <a:srgbClr val="CC0000"/>
                </a:solidFill>
                <a:sym typeface="Arial"/>
              </a:rPr>
              <a:t>6.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Vá conversando com ela acerca do que lê, do que ouve 	e sobre as ilustrações.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endParaRPr lang="en-US" sz="2200" b="1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400"/>
            </a:pPr>
            <a:r>
              <a:rPr lang="pt-PT" sz="2200" b="1" dirty="0" smtClean="0">
                <a:solidFill>
                  <a:srgbClr val="CC0000"/>
                </a:solidFill>
              </a:rPr>
              <a:t>			</a:t>
            </a:r>
            <a:r>
              <a:rPr lang="pt-PT" sz="1800" b="1" dirty="0" smtClean="0">
                <a:solidFill>
                  <a:srgbClr val="CC0000"/>
                </a:solidFill>
              </a:rPr>
              <a:t>7</a:t>
            </a:r>
            <a:r>
              <a:rPr lang="pt-PT" sz="1800" b="1" dirty="0">
                <a:solidFill>
                  <a:srgbClr val="CC0000"/>
                </a:solidFill>
              </a:rPr>
              <a:t>.</a:t>
            </a:r>
            <a:r>
              <a:rPr lang="pt-PT" sz="1800" b="1" dirty="0">
                <a:solidFill>
                  <a:schemeClr val="dk1"/>
                </a:solidFill>
              </a:rPr>
              <a:t> Assegure-se que a </a:t>
            </a:r>
            <a:r>
              <a:rPr lang="pt-PT" sz="1800" b="1" dirty="0" smtClean="0">
                <a:solidFill>
                  <a:schemeClr val="dk1"/>
                </a:solidFill>
              </a:rPr>
              <a:t>criança está </a:t>
            </a:r>
            <a:r>
              <a:rPr lang="pt-PT" sz="1800" b="1" dirty="0">
                <a:solidFill>
                  <a:schemeClr val="dk1"/>
                </a:solidFill>
              </a:rPr>
              <a:t>a </a:t>
            </a:r>
            <a:r>
              <a:rPr lang="pt-PT" sz="1800" b="1" dirty="0" smtClean="0">
                <a:solidFill>
                  <a:schemeClr val="dk1"/>
                </a:solidFill>
              </a:rPr>
              <a:t>gostar</a:t>
            </a: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400"/>
            </a:pPr>
            <a:r>
              <a:rPr lang="pt-PT" sz="1800" b="1" dirty="0">
                <a:solidFill>
                  <a:schemeClr val="dk1"/>
                </a:solidFill>
              </a:rPr>
              <a:t>	</a:t>
            </a:r>
            <a:r>
              <a:rPr lang="pt-PT" sz="1800" b="1" dirty="0" smtClean="0">
                <a:solidFill>
                  <a:schemeClr val="dk1"/>
                </a:solidFill>
              </a:rPr>
              <a:t>		e </a:t>
            </a:r>
            <a:r>
              <a:rPr lang="pt-PT" sz="1800" b="1" dirty="0">
                <a:solidFill>
                  <a:schemeClr val="dk1"/>
                </a:solidFill>
              </a:rPr>
              <a:t>a compreender bem.</a:t>
            </a:r>
            <a:endParaRPr lang="pt-PT" sz="1800" dirty="0"/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000"/>
            </a:pPr>
            <a:endParaRPr lang="pt-PT" sz="2200" b="1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000"/>
            </a:pPr>
            <a:r>
              <a:rPr lang="pt-PT" sz="2200" b="1" dirty="0">
                <a:solidFill>
                  <a:srgbClr val="CC0000"/>
                </a:solidFill>
              </a:rPr>
              <a:t>	</a:t>
            </a:r>
            <a:r>
              <a:rPr lang="pt-PT" sz="1800" b="1" dirty="0">
                <a:solidFill>
                  <a:srgbClr val="CC0000"/>
                </a:solidFill>
              </a:rPr>
              <a:t>8.</a:t>
            </a:r>
            <a:r>
              <a:rPr lang="pt-PT" sz="1800" b="1" dirty="0">
                <a:solidFill>
                  <a:schemeClr val="dk1"/>
                </a:solidFill>
              </a:rPr>
              <a:t> Deixe a criança comentar o livro</a:t>
            </a:r>
            <a:r>
              <a:rPr lang="pt-PT" sz="1800" b="1" dirty="0" smtClean="0">
                <a:solidFill>
                  <a:schemeClr val="dk1"/>
                </a:solidFill>
              </a:rPr>
              <a:t>, contar a história</a:t>
            </a:r>
          </a:p>
          <a:p>
            <a:pPr marL="342900" lvl="0" indent="-342900">
              <a:lnSpc>
                <a:spcPct val="90000"/>
              </a:lnSpc>
              <a:buClr>
                <a:srgbClr val="CC0000"/>
              </a:buClr>
              <a:buSzPts val="2000"/>
            </a:pPr>
            <a:r>
              <a:rPr lang="pt-PT" sz="1800" b="1" dirty="0">
                <a:solidFill>
                  <a:schemeClr val="dk1"/>
                </a:solidFill>
              </a:rPr>
              <a:t>	</a:t>
            </a:r>
            <a:r>
              <a:rPr lang="pt-PT" sz="1800" b="1" dirty="0" smtClean="0">
                <a:solidFill>
                  <a:schemeClr val="dk1"/>
                </a:solidFill>
              </a:rPr>
              <a:t>ou </a:t>
            </a:r>
            <a:r>
              <a:rPr lang="pt-PT" sz="1800" b="1" dirty="0">
                <a:solidFill>
                  <a:schemeClr val="dk1"/>
                </a:solidFill>
              </a:rPr>
              <a:t>partes </a:t>
            </a:r>
            <a:r>
              <a:rPr lang="pt-PT" sz="1800" b="1" dirty="0" smtClean="0">
                <a:solidFill>
                  <a:schemeClr val="dk1"/>
                </a:solidFill>
              </a:rPr>
              <a:t>da história</a:t>
            </a:r>
            <a:r>
              <a:rPr lang="pt-PT" sz="1800" dirty="0">
                <a:solidFill>
                  <a:schemeClr val="dk1"/>
                </a:solidFill>
              </a:rPr>
              <a:t>.</a:t>
            </a:r>
            <a:endParaRPr lang="pt-PT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Shape 357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 descr="2 meninas_a copy"/>
          <p:cNvPicPr preferRelativeResize="0"/>
          <p:nvPr/>
        </p:nvPicPr>
        <p:blipFill rotWithShape="1">
          <a:blip r:embed="rId5">
            <a:alphaModFix/>
          </a:blip>
          <a:srcRect l="17089" t="20073" r="41673" b="28707"/>
          <a:stretch/>
        </p:blipFill>
        <p:spPr>
          <a:xfrm>
            <a:off x="6252098" y="3645024"/>
            <a:ext cx="2568374" cy="2520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85" name="Shape 385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6" name="Shape 386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rgbClr val="000000"/>
                </a:solidFill>
                <a:latin typeface="+mn-lt"/>
                <a:ea typeface="Rockwell"/>
                <a:cs typeface="Rockwell"/>
                <a:sym typeface="Rockwell"/>
              </a:rPr>
              <a:t>15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251520" y="1484784"/>
            <a:ext cx="417601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Como ler com as crianças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251520" y="2348880"/>
            <a:ext cx="7848872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0" u="none" strike="noStrike" cap="none" dirty="0">
                <a:solidFill>
                  <a:srgbClr val="CC0000"/>
                </a:solidFill>
                <a:sym typeface="Arial"/>
              </a:rPr>
              <a:t>9.</a:t>
            </a:r>
            <a:r>
              <a:rPr lang="en-US" sz="18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Se a criança der sinais de cansaço ou não mostrar interesse, não insista. Leia outra história ou leia noutra altura.</a:t>
            </a:r>
            <a:endParaRPr lang="pt-PT" sz="1800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lang="pt-PT" sz="2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rgbClr val="CC0000"/>
                </a:solidFill>
                <a:sym typeface="Arial"/>
              </a:rPr>
              <a:t>	10.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Se a criança pedir, volte a  ler a mesma história  uma ou 	várias vezes.</a:t>
            </a:r>
            <a:endParaRPr lang="pt-PT" sz="18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	É frequente as crianças quererem  ouvir muitas vezes uma 	história que lhes agrada.</a:t>
            </a:r>
            <a:endParaRPr lang="pt-PT" sz="1800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Shape 393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E:\PNL_0 a 10\Leitura vai e vem\IMAGENS\meninos copy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6875" r="9562" b="24582"/>
          <a:stretch/>
        </p:blipFill>
        <p:spPr bwMode="auto">
          <a:xfrm>
            <a:off x="5158545" y="4293096"/>
            <a:ext cx="3589919" cy="18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49" name="Shape 349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0" name="Shape 350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rgbClr val="000000"/>
                </a:solidFill>
                <a:latin typeface="+mn-lt"/>
                <a:ea typeface="Rockwell"/>
                <a:cs typeface="Rockwell"/>
                <a:sym typeface="Rockwell"/>
              </a:rPr>
              <a:t>16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251520" y="1484784"/>
            <a:ext cx="60486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u="sng" dirty="0" smtClean="0">
                <a:solidFill>
                  <a:srgbClr val="993300"/>
                </a:solidFill>
              </a:rPr>
              <a:t>Livros de histórias mais adequados</a:t>
            </a:r>
            <a:endParaRPr lang="pt-PT" sz="2800" b="1" u="sng" dirty="0">
              <a:solidFill>
                <a:srgbClr val="993300"/>
              </a:solidFill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251520" y="2132856"/>
            <a:ext cx="8497192" cy="424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600" b="1" dirty="0" smtClean="0">
                <a:solidFill>
                  <a:schemeClr val="dk1"/>
                </a:solidFill>
              </a:rPr>
              <a:t> </a:t>
            </a:r>
            <a:r>
              <a:rPr lang="pt-PT" sz="1800" dirty="0">
                <a:solidFill>
                  <a:schemeClr val="dk1"/>
                </a:solidFill>
              </a:rPr>
              <a:t>Com </a:t>
            </a:r>
            <a:r>
              <a:rPr lang="pt-PT" sz="1800" dirty="0" smtClean="0">
                <a:solidFill>
                  <a:schemeClr val="dk1"/>
                </a:solidFill>
              </a:rPr>
              <a:t>textos simples que as crianças possam memorizar;</a:t>
            </a: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dirty="0">
                <a:solidFill>
                  <a:schemeClr val="dk1"/>
                </a:solidFill>
              </a:rPr>
              <a:t> </a:t>
            </a:r>
            <a:r>
              <a:rPr lang="pt-PT" sz="1800" dirty="0" smtClean="0">
                <a:solidFill>
                  <a:schemeClr val="dk1"/>
                </a:solidFill>
              </a:rPr>
              <a:t>Que ensinam a contar, ensinam o alfabeto e aumentam o vocabulário;</a:t>
            </a: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dirty="0">
                <a:solidFill>
                  <a:schemeClr val="dk1"/>
                </a:solidFill>
              </a:rPr>
              <a:t> </a:t>
            </a:r>
            <a:r>
              <a:rPr lang="pt-PT" sz="1800" dirty="0" smtClean="0">
                <a:solidFill>
                  <a:schemeClr val="dk1"/>
                </a:solidFill>
              </a:rPr>
              <a:t>Sobre ir à escola, fazer amigos… ;</a:t>
            </a: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dirty="0">
                <a:solidFill>
                  <a:schemeClr val="dk1"/>
                </a:solidFill>
              </a:rPr>
              <a:t> </a:t>
            </a:r>
            <a:r>
              <a:rPr lang="pt-PT" sz="1800" dirty="0" smtClean="0">
                <a:solidFill>
                  <a:schemeClr val="dk1"/>
                </a:solidFill>
              </a:rPr>
              <a:t>Sobre crianças que são como eles e vivem como eles, mas</a:t>
            </a:r>
          </a:p>
          <a:p>
            <a:pPr marL="273050" lvl="0">
              <a:buClr>
                <a:schemeClr val="dk1"/>
              </a:buClr>
              <a:buSzPts val="2400"/>
            </a:pPr>
            <a:r>
              <a:rPr lang="pt-PT" sz="1800" dirty="0">
                <a:solidFill>
                  <a:schemeClr val="dk1"/>
                </a:solidFill>
              </a:rPr>
              <a:t> </a:t>
            </a:r>
            <a:r>
              <a:rPr lang="pt-PT" sz="1800" dirty="0" smtClean="0">
                <a:solidFill>
                  <a:schemeClr val="dk1"/>
                </a:solidFill>
              </a:rPr>
              <a:t>  também sobre crianças diferentes, diferentes lugares e formas de vida.</a:t>
            </a:r>
            <a:endParaRPr lang="pt-PT" sz="180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32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Deixar </a:t>
            </a:r>
            <a:r>
              <a:rPr lang="pt-PT" sz="2000" b="1" dirty="0">
                <a:solidFill>
                  <a:schemeClr val="dk1"/>
                </a:solidFill>
              </a:rPr>
              <a:t>os miúdos escolherem </a:t>
            </a:r>
            <a:r>
              <a:rPr lang="pt-PT" sz="2000" b="1" dirty="0" smtClean="0">
                <a:solidFill>
                  <a:schemeClr val="dk1"/>
                </a:solidFill>
              </a:rPr>
              <a:t>os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de </a:t>
            </a:r>
            <a:r>
              <a:rPr lang="pt-PT" sz="2000" b="1" dirty="0">
                <a:solidFill>
                  <a:schemeClr val="dk1"/>
                </a:solidFill>
              </a:rPr>
              <a:t>que mais gostam e </a:t>
            </a:r>
            <a:r>
              <a:rPr lang="pt-PT" sz="2000" b="1" dirty="0" smtClean="0">
                <a:solidFill>
                  <a:schemeClr val="dk1"/>
                </a:solidFill>
              </a:rPr>
              <a:t>incentivar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a </a:t>
            </a:r>
            <a:r>
              <a:rPr lang="pt-PT" sz="2000" b="1" dirty="0">
                <a:solidFill>
                  <a:schemeClr val="dk1"/>
                </a:solidFill>
              </a:rPr>
              <a:t>que procurem sempre novos livros.</a:t>
            </a:r>
            <a:endParaRPr lang="pt-PT" sz="2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Shape 357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956" y="4600780"/>
            <a:ext cx="1391758" cy="1047070"/>
          </a:xfrm>
          <a:prstGeom prst="rect">
            <a:avLst/>
          </a:prstGeom>
        </p:spPr>
      </p:pic>
      <p:pic>
        <p:nvPicPr>
          <p:cNvPr id="18" name="Imagem 17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498" flipH="1">
            <a:off x="4461007" y="4800704"/>
            <a:ext cx="1391758" cy="1047070"/>
          </a:xfrm>
          <a:prstGeom prst="rect">
            <a:avLst/>
          </a:prstGeom>
        </p:spPr>
      </p:pic>
      <p:pic>
        <p:nvPicPr>
          <p:cNvPr id="20" name="Imagem 19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46053">
            <a:off x="6725260" y="4867559"/>
            <a:ext cx="1391758" cy="1047070"/>
          </a:xfrm>
          <a:prstGeom prst="rect">
            <a:avLst/>
          </a:prstGeom>
        </p:spPr>
      </p:pic>
      <p:pic>
        <p:nvPicPr>
          <p:cNvPr id="21" name="Imagem 20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5963" y="4526097"/>
            <a:ext cx="1391758" cy="1047070"/>
          </a:xfrm>
          <a:prstGeom prst="rect">
            <a:avLst/>
          </a:prstGeom>
        </p:spPr>
      </p:pic>
      <p:pic>
        <p:nvPicPr>
          <p:cNvPr id="19" name="Imagem 18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76560" flipH="1">
            <a:off x="5166469" y="4688563"/>
            <a:ext cx="1391758" cy="1047070"/>
          </a:xfrm>
          <a:prstGeom prst="rect">
            <a:avLst/>
          </a:prstGeom>
        </p:spPr>
      </p:pic>
      <p:cxnSp>
        <p:nvCxnSpPr>
          <p:cNvPr id="22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399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94" name="Shape 294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5" name="Shape 295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ckwell"/>
              <a:buNone/>
            </a:pPr>
            <a:r>
              <a:rPr lang="pt-PT" sz="1800" b="0" i="0" u="none" strike="noStrike" cap="none" dirty="0" smtClean="0">
                <a:solidFill>
                  <a:srgbClr val="000000"/>
                </a:solidFill>
                <a:latin typeface="+mn-lt"/>
                <a:ea typeface="Rockwell"/>
                <a:cs typeface="Rockwell"/>
                <a:sym typeface="Rockwell"/>
              </a:rPr>
              <a:t>17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18083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u="sng" dirty="0" smtClean="0">
                <a:solidFill>
                  <a:srgbClr val="993300"/>
                </a:solidFill>
              </a:rPr>
              <a:t>Livros mais adequados</a:t>
            </a:r>
            <a:endParaRPr lang="pt-PT" sz="2800" b="1" u="sng" dirty="0">
              <a:solidFill>
                <a:srgbClr val="993300"/>
              </a:solidFill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395288" y="2564904"/>
            <a:ext cx="8353424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chemeClr val="dk1"/>
                </a:solidFill>
              </a:rPr>
              <a:t>Conheça as recomendações do Plano Nacional de Leitura 2027.</a:t>
            </a:r>
          </a:p>
          <a:p>
            <a:pPr lvl="0">
              <a:buClr>
                <a:schemeClr val="dk1"/>
              </a:buClr>
              <a:buSzPts val="2400"/>
            </a:pPr>
            <a:endParaRPr lang="pt-PT" sz="2000" b="1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rgbClr val="00B0F0"/>
                </a:solidFill>
                <a:hlinkClick r:id="rId4"/>
              </a:rPr>
              <a:t>PNL 2027</a:t>
            </a:r>
            <a:endParaRPr lang="pt-PT" sz="2000" b="1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20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chemeClr val="dk1"/>
                </a:solidFill>
              </a:rPr>
              <a:t>				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chemeClr val="dk1"/>
                </a:solidFill>
              </a:rPr>
              <a:t>			</a:t>
            </a:r>
            <a:r>
              <a:rPr lang="pt-PT" sz="2000" b="1" dirty="0" smtClean="0">
                <a:solidFill>
                  <a:schemeClr val="dk1"/>
                </a:solidFill>
              </a:rPr>
              <a:t>	Pesquise </a:t>
            </a:r>
            <a:r>
              <a:rPr lang="pt-PT" sz="2000" b="1" dirty="0">
                <a:solidFill>
                  <a:schemeClr val="dk1"/>
                </a:solidFill>
              </a:rPr>
              <a:t>de acordo com a idade, </a:t>
            </a:r>
            <a:r>
              <a:rPr lang="pt-PT" sz="2000" b="1" dirty="0" smtClean="0">
                <a:solidFill>
                  <a:schemeClr val="dk1"/>
                </a:solidFill>
              </a:rPr>
              <a:t>				tema e interesses das	crianças.</a:t>
            </a:r>
            <a:endParaRPr lang="pt-PT" sz="2000" dirty="0"/>
          </a:p>
        </p:txBody>
      </p:sp>
      <p:pic>
        <p:nvPicPr>
          <p:cNvPr id="303" name="Shape 303" descr="mochila-1 copy (2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mochila-3 copy"/>
          <p:cNvPicPr preferRelativeResize="0"/>
          <p:nvPr/>
        </p:nvPicPr>
        <p:blipFill rotWithShape="1">
          <a:blip r:embed="rId6">
            <a:alphaModFix/>
          </a:blip>
          <a:srcRect l="5550" t="7403"/>
          <a:stretch/>
        </p:blipFill>
        <p:spPr>
          <a:xfrm>
            <a:off x="323850" y="3645024"/>
            <a:ext cx="2807493" cy="252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14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en-US" sz="2400" b="1" u="sng" dirty="0">
                <a:solidFill>
                  <a:srgbClr val="993300"/>
                </a:solidFill>
              </a:rPr>
              <a:t>O</a:t>
            </a:r>
            <a:r>
              <a:rPr lang="en-US" sz="2400" b="1" i="0" u="sng" strike="noStrike" cap="none" dirty="0" smtClean="0">
                <a:solidFill>
                  <a:srgbClr val="993300"/>
                </a:solidFill>
                <a:sym typeface="Arial"/>
              </a:rPr>
              <a:t> </a:t>
            </a:r>
            <a:r>
              <a:rPr lang="en-US" sz="2400" b="1" i="0" u="sng" strike="noStrike" cap="none" dirty="0">
                <a:solidFill>
                  <a:srgbClr val="993300"/>
                </a:solidFill>
                <a:sym typeface="Arial"/>
              </a:rPr>
              <a:t>Plano Nacional de 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Leitura</a:t>
            </a:r>
            <a:r>
              <a:rPr lang="en-US" sz="2400" b="1" i="0" u="sng" strike="noStrike" cap="none" dirty="0" smtClean="0">
                <a:solidFill>
                  <a:srgbClr val="993300"/>
                </a:solidFill>
                <a:sym typeface="Arial"/>
              </a:rPr>
              <a:t> 2027</a:t>
            </a:r>
            <a:endParaRPr sz="28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95858" y="2139132"/>
            <a:ext cx="8280598" cy="409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700" b="1" dirty="0">
                <a:solidFill>
                  <a:schemeClr val="dk2"/>
                </a:solidFill>
              </a:rPr>
              <a:t> O PNL 2027 foi relançado, envolvendo os Ministérios da Educação e da Cultura, e as Secretarias de Estado da Ciência, Tecnologia e Ensino Superior e das Autarquias.</a:t>
            </a: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endParaRPr lang="pt-PT" sz="1700" b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700" b="1" dirty="0">
                <a:solidFill>
                  <a:schemeClr val="dk2"/>
                </a:solidFill>
              </a:rPr>
              <a:t> Mantém como grandes finalidades promover o gosto, os hábitos e as competências leitoras da população portuguesa.</a:t>
            </a: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endParaRPr lang="pt-PT" sz="1700" b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700" b="1" dirty="0">
                <a:solidFill>
                  <a:schemeClr val="dk2"/>
                </a:solidFill>
              </a:rPr>
              <a:t> Vê na literacia o instrumento indispensável de qualificação, inovação e competitividade do país para enfrentar os desafios deste século.</a:t>
            </a:r>
            <a:endParaRPr lang="pt-PT" sz="1700" dirty="0"/>
          </a:p>
          <a:p>
            <a:pPr lvl="0">
              <a:buClr>
                <a:schemeClr val="dk2"/>
              </a:buClr>
              <a:buSzPts val="2200"/>
            </a:pPr>
            <a:endParaRPr lang="pt-PT" sz="1700" b="1" i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1700" b="1" dirty="0">
                <a:solidFill>
                  <a:schemeClr val="dk2"/>
                </a:solidFill>
              </a:rPr>
              <a:t> Alarga o público destinatário à 1.ª infância, população jovem e adulta menos qualificada, incentivando a prática da leitura e da escrita.</a:t>
            </a:r>
          </a:p>
          <a:p>
            <a:pPr lvl="0">
              <a:buClr>
                <a:schemeClr val="dk1"/>
              </a:buClr>
              <a:buSzPts val="2200"/>
            </a:pPr>
            <a:endParaRPr lang="pt-PT" sz="1700" b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700" b="1" dirty="0">
                <a:solidFill>
                  <a:schemeClr val="dk2"/>
                </a:solidFill>
              </a:rPr>
              <a:t> O sucesso do PNL2027 depende da intervenção de todos os responsáveis pela educação.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356100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1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20" name="Shape 120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1" name="Shape 121"/>
          <p:cNvSpPr txBox="1"/>
          <p:nvPr/>
        </p:nvSpPr>
        <p:spPr>
          <a:xfrm>
            <a:off x="323366" y="1340768"/>
            <a:ext cx="8497106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O livro e a leitura no desenvolvimento da criança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23850" y="2232435"/>
            <a:ext cx="8424862" cy="393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A leitura desenvolve a linguagem, enriquece o vocabulário, exercita a compreensão de frases, estimula capacidades cognitivas como a atenção, a memória e o raciocínio.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lang="pt-PT" sz="20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 Uma boa capacidade de leitura autónoma facilita a compreensão, permite retirar prazer do ato de ler e torna o estudo mais fácil e produtivo.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endParaRPr lang="pt-PT" sz="2000" b="1" i="1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20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O contacto com livros, desde cedo e regularmente,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desenvolve competências intelectuais, afetivas e de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imaginação.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ckwell"/>
              <a:buNone/>
            </a:pPr>
            <a:endParaRPr lang="pt-PT" sz="22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 A motivação para a leitura aumenta a possibilidade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de um percurso escolar de sucesso.</a:t>
            </a:r>
            <a:endParaRPr lang="pt-PT" sz="18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356100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2 meninas_a copy"/>
          <p:cNvPicPr preferRelativeResize="0"/>
          <p:nvPr/>
        </p:nvPicPr>
        <p:blipFill rotWithShape="1">
          <a:blip r:embed="rId4">
            <a:alphaModFix/>
          </a:blip>
          <a:srcRect l="16188" t="20305" r="29982" b="28804"/>
          <a:stretch/>
        </p:blipFill>
        <p:spPr>
          <a:xfrm>
            <a:off x="6010708" y="4032635"/>
            <a:ext cx="2952328" cy="1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mochila-1 copy (2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36" name="Shape 136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7" name="Shape 137"/>
          <p:cNvSpPr txBox="1"/>
          <p:nvPr/>
        </p:nvSpPr>
        <p:spPr>
          <a:xfrm>
            <a:off x="323366" y="1340768"/>
            <a:ext cx="8497106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Importância da Leitura </a:t>
            </a:r>
            <a:r>
              <a:rPr lang="pt-PT" sz="2400" b="1" u="sng" dirty="0" smtClean="0">
                <a:solidFill>
                  <a:srgbClr val="993300"/>
                </a:solidFill>
              </a:rPr>
              <a:t>hoje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3850" y="2204864"/>
            <a:ext cx="8424862" cy="292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O domínio da competência leitora é essencial para o acesso à cultura e à ciência e influencia a vida quotidiana.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lang="pt-PT" sz="20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 As crianças e jovens necessitam da leitura para aprenderem e avançarem nos estudos, para compreenderem o mundo e para manterem o seu equilíbrio motivacional e comportamental.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endParaRPr lang="pt-PT" sz="2000" b="1" i="1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20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A diversidade de formas e suportes de leitura atuais exige o domínio de técnicas leitoras mais complexas.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ckwell"/>
              <a:buNone/>
            </a:pPr>
            <a:endParaRPr sz="2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356100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sz="2200" b="1" i="1" u="none" strike="noStrike" cap="none" dirty="0">
              <a:solidFill>
                <a:schemeClr val="lt1"/>
              </a:solidFill>
              <a:latin typeface="Arial" pitchFamily="34" charset="0"/>
              <a:ea typeface="Rockwell"/>
              <a:cs typeface="Arial" pitchFamily="34" charset="0"/>
              <a:sym typeface="Rockwel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3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1" name="Shape 151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323366" y="1340768"/>
            <a:ext cx="8497106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Importância da 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Leitura 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hoje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23850" y="2376451"/>
            <a:ext cx="8424862" cy="29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As alterações na economia mundial e a constante adaptação a profissões cada vez mais exigentes, reforça a importância de um bom domínio da leitura e da escrita.</a:t>
            </a:r>
            <a:endParaRPr lang="pt-PT" sz="2000" dirty="0"/>
          </a:p>
          <a:p>
            <a:pPr lvl="0" indent="139700">
              <a:buClr>
                <a:schemeClr val="dk2"/>
              </a:buClr>
              <a:buSzPts val="2200"/>
            </a:pPr>
            <a:endParaRPr lang="pt-PT" sz="1600" b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Ler e escrever com dificuldade condiciona às aprendizagens sendo, por vezes, um obstáculo à inserção social.</a:t>
            </a: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endParaRPr lang="pt-PT" sz="2000" b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A escrita, enquanto forma de expressão,</a:t>
            </a:r>
          </a:p>
          <a:p>
            <a:pPr lvl="0">
              <a:buClr>
                <a:schemeClr val="dk2"/>
              </a:buClr>
              <a:buSzPts val="2200"/>
            </a:pPr>
            <a:r>
              <a:rPr lang="pt-PT" sz="2000" b="1" dirty="0">
                <a:solidFill>
                  <a:schemeClr val="dk2"/>
                </a:solidFill>
              </a:rPr>
              <a:t>interação e comunicação, reforça as</a:t>
            </a:r>
          </a:p>
          <a:p>
            <a:pPr lvl="0">
              <a:buClr>
                <a:schemeClr val="dk2"/>
              </a:buClr>
              <a:buSzPts val="2200"/>
            </a:pPr>
            <a:r>
              <a:rPr lang="pt-PT" sz="2000" b="1" dirty="0">
                <a:solidFill>
                  <a:schemeClr val="dk2"/>
                </a:solidFill>
              </a:rPr>
              <a:t>capacidades de leitura.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356100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4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E:\PNL_0 a 10\Leitura vai e vem\IMAGENS\mochila-2 copy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4962" r="6901" b="15564"/>
          <a:stretch/>
        </p:blipFill>
        <p:spPr bwMode="auto">
          <a:xfrm>
            <a:off x="5796136" y="3892763"/>
            <a:ext cx="2947563" cy="23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6" name="Shape 166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7" name="Shape 167"/>
          <p:cNvSpPr txBox="1"/>
          <p:nvPr/>
        </p:nvSpPr>
        <p:spPr>
          <a:xfrm>
            <a:off x="323366" y="1413719"/>
            <a:ext cx="8497106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Quando é que as crianças começam a aprender a ler?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23850" y="2376451"/>
            <a:ext cx="8424862" cy="29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A capacidade de ler desenvolve-se a par com a capacidade de falar, desde o primeiro ano de vida e progride em função das interações com os adultos.</a:t>
            </a:r>
            <a:endParaRPr lang="pt-PT" dirty="0" smtClean="0"/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A leitura, tal como a escrita, são aprendizagens culturais que têm de ser ensinadas e aprendidas.</a:t>
            </a:r>
            <a:endParaRPr lang="pt-PT" dirty="0" smtClean="0"/>
          </a:p>
          <a:p>
            <a:pPr marL="0" marR="0" lvl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A capacidade de aprender a ler está dependente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das experiências que o meio lhes proporcione,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especialmente a família</a:t>
            </a:r>
            <a:r>
              <a:rPr lang="en-US" sz="18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4356100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5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1122" y="4881619"/>
            <a:ext cx="1391758" cy="1047070"/>
          </a:xfrm>
          <a:prstGeom prst="rect">
            <a:avLst/>
          </a:prstGeom>
        </p:spPr>
      </p:pic>
      <p:pic>
        <p:nvPicPr>
          <p:cNvPr id="15" name="Imagem 14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46053">
            <a:off x="6612426" y="5148398"/>
            <a:ext cx="1391758" cy="1047070"/>
          </a:xfrm>
          <a:prstGeom prst="rect">
            <a:avLst/>
          </a:prstGeom>
        </p:spPr>
      </p:pic>
      <p:pic>
        <p:nvPicPr>
          <p:cNvPr id="16" name="Imagem 15" descr="liv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3129" y="4806936"/>
            <a:ext cx="1391758" cy="1047070"/>
          </a:xfrm>
          <a:prstGeom prst="rect">
            <a:avLst/>
          </a:prstGeom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82" name="Shape 182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Shape 183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539552" y="1628775"/>
            <a:ext cx="7848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24296" y="1628800"/>
            <a:ext cx="51838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Aprender a ler e a gostar de livros</a:t>
            </a:r>
            <a:r>
              <a:rPr lang="pt-PT" sz="16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b="0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250824" y="2420888"/>
            <a:ext cx="8065591" cy="319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Os momentos em que se partilham livros com as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crianças são muito positivos. Quanto mais cedo se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começa melhor.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Ler bem exige esforço das crianças e famílias e muito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treino.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Treinar a leitura é muito importante. Se as primeiras experiências com livros forem ricas e agradáveis, as crianças aprendem a ler melhor.</a:t>
            </a:r>
            <a:endParaRPr lang="pt-PT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 descr="2 meninas_a copy"/>
          <p:cNvPicPr preferRelativeResize="0"/>
          <p:nvPr/>
        </p:nvPicPr>
        <p:blipFill rotWithShape="1">
          <a:blip r:embed="rId3">
            <a:alphaModFix/>
          </a:blip>
          <a:srcRect l="17089" t="20074" r="40216" b="28832"/>
          <a:stretch/>
        </p:blipFill>
        <p:spPr>
          <a:xfrm>
            <a:off x="5884859" y="1938398"/>
            <a:ext cx="2952327" cy="248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6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mochila-1 copy (2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00" name="Shape 200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1" name="Shape 201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24296" y="1556792"/>
            <a:ext cx="51838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i="0" u="sng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A família pode e deve ajudar</a:t>
            </a:r>
            <a:endParaRPr lang="pt-PT" sz="2400" b="1" i="0" u="sng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251520" y="2204864"/>
            <a:ext cx="8136904" cy="38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As crianças que ouvem ler e conversam sobre os livros:</a:t>
            </a:r>
            <a:endParaRPr lang="pt-PT" dirty="0" smtClean="0"/>
          </a:p>
          <a:p>
            <a:pPr marL="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0" i="1" u="none" strike="noStrike" cap="none" dirty="0" smtClean="0">
                <a:solidFill>
                  <a:schemeClr val="dk1"/>
                </a:solidFill>
                <a:sym typeface="Arial"/>
              </a:rPr>
              <a:t>   - Adquirem maior vocabulário</a:t>
            </a:r>
            <a:endParaRPr lang="pt-PT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0" i="1" u="none" strike="noStrike" cap="none" dirty="0" smtClean="0">
                <a:solidFill>
                  <a:schemeClr val="dk1"/>
                </a:solidFill>
                <a:sym typeface="Arial"/>
              </a:rPr>
              <a:t>   - Aprendem a ler mais depressa</a:t>
            </a:r>
            <a:endParaRPr lang="pt-PT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0" i="1" u="none" strike="noStrike" cap="none" dirty="0" smtClean="0">
                <a:solidFill>
                  <a:schemeClr val="dk1"/>
                </a:solidFill>
                <a:sym typeface="Arial"/>
              </a:rPr>
              <a:t>   - Gostam mais de livros</a:t>
            </a:r>
            <a:endParaRPr lang="pt-PT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1600" b="0" i="1" u="none" strike="noStrike" cap="none" dirty="0" smtClean="0">
                <a:solidFill>
                  <a:schemeClr val="dk1"/>
                </a:solidFill>
                <a:sym typeface="Arial"/>
              </a:rPr>
              <a:t>   - Têm mais sucesso na escola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Leia alto aos seus filhos. Ajude-os a gostar de livros.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As crianças desenvolvem-se melhor quando ouvem ler livros todos os dias. Bastam 10 minutos</a:t>
            </a:r>
            <a:r>
              <a:rPr lang="pt-PT" sz="1800" b="1" dirty="0" smtClean="0">
                <a:solidFill>
                  <a:schemeClr val="dk1"/>
                </a:solidFill>
              </a:rPr>
              <a:t>!</a:t>
            </a: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endParaRPr lang="pt-PT" sz="24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Faça da leitura um momento agradável no dia-a-dia da sua família.</a:t>
            </a:r>
            <a:r>
              <a:rPr lang="pt-PT" sz="2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7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avó_azul copy"/>
          <p:cNvPicPr preferRelativeResize="0"/>
          <p:nvPr/>
        </p:nvPicPr>
        <p:blipFill rotWithShape="1">
          <a:blip r:embed="rId4">
            <a:alphaModFix/>
          </a:blip>
          <a:srcRect l="20583" t="16742" r="25612" b="18057"/>
          <a:stretch/>
        </p:blipFill>
        <p:spPr>
          <a:xfrm>
            <a:off x="6372200" y="1268760"/>
            <a:ext cx="2339192" cy="29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mochila-1 copy (2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547802" y="364206"/>
            <a:ext cx="6480175" cy="670580"/>
          </a:xfrm>
          <a:prstGeom prst="roundRect">
            <a:avLst>
              <a:gd name="adj" fmla="val 108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2437898" y="885058"/>
            <a:ext cx="529053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9" name="Shape 219"/>
          <p:cNvSpPr txBox="1"/>
          <p:nvPr/>
        </p:nvSpPr>
        <p:spPr>
          <a:xfrm>
            <a:off x="395287" y="1484312"/>
            <a:ext cx="5472112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23850" y="2708275"/>
            <a:ext cx="8424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427537" y="476250"/>
            <a:ext cx="33115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ckwell"/>
              <a:buNone/>
            </a:pP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Leitura</a:t>
            </a:r>
            <a:r>
              <a:rPr lang="pt-PT" sz="22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em Vai e Vem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51520" y="2060848"/>
            <a:ext cx="64079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en-US" sz="2000" b="1" i="0" u="none" strike="noStrike" cap="none" dirty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PT" sz="2000" b="1" i="0" u="none" strike="noStrike" cap="none" dirty="0" smtClean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Incluir os livros no dia-a-dia das crianças</a:t>
            </a:r>
            <a:endParaRPr lang="pt-PT" sz="2000" b="1" i="0" u="none" strike="noStrike" cap="none" dirty="0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50825" y="63817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8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Rockwell"/>
              <a:cs typeface="Rockwell"/>
              <a:sym typeface="Rockwel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51520" y="1484784"/>
            <a:ext cx="37436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pt-PT" sz="2400" b="1" u="sng" dirty="0" smtClean="0">
                <a:solidFill>
                  <a:srgbClr val="993300"/>
                </a:solidFill>
              </a:rPr>
              <a:t>C</a:t>
            </a:r>
            <a:r>
              <a:rPr lang="pt-PT" sz="2400" b="1" i="0" u="sng" strike="noStrike" cap="none" dirty="0" smtClean="0">
                <a:solidFill>
                  <a:srgbClr val="993300"/>
                </a:solidFill>
                <a:sym typeface="Arial"/>
              </a:rPr>
              <a:t>onselhos às famílias</a:t>
            </a:r>
            <a:endParaRPr lang="pt-PT" sz="2400" b="1" i="0" u="sng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251520" y="2852936"/>
            <a:ext cx="8352928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À noite, já na cama, leia-lhes antes de adormecerem. As histórias acalmam e dão serenidade;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Aproveite alguns momentos de pausa ou de convívio para ler;</a:t>
            </a:r>
            <a:endParaRPr lang="pt-PT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 Se utilizam os transportes públicos, experimente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pt-PT" sz="1800" b="1" i="0" u="none" strike="noStrike" cap="none" dirty="0" smtClean="0">
                <a:solidFill>
                  <a:schemeClr val="dk1"/>
                </a:solidFill>
                <a:sym typeface="Arial"/>
              </a:rPr>
              <a:t>levar um ou dois livros e leia-lhes algumas páginas;</a:t>
            </a:r>
            <a:endParaRPr lang="pt-PT" sz="24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 descr="mochila-1 copy (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0"/>
            <a:ext cx="14986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73" descr="mochila_deitada copy"/>
          <p:cNvPicPr preferRelativeResize="0"/>
          <p:nvPr/>
        </p:nvPicPr>
        <p:blipFill rotWithShape="1">
          <a:blip r:embed="rId5">
            <a:alphaModFix/>
          </a:blip>
          <a:srcRect l="17926" t="24771" r="17042" b="15122"/>
          <a:stretch/>
        </p:blipFill>
        <p:spPr>
          <a:xfrm rot="579698">
            <a:off x="6025716" y="4151809"/>
            <a:ext cx="2790834" cy="21769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1186</Words>
  <Application>Microsoft Office PowerPoint</Application>
  <PresentationFormat>Apresentação no Ecrã (4:3)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Rockwell</vt:lpstr>
      <vt:lpstr>Overlock</vt:lpstr>
      <vt:lpstr>Arimo</vt:lpstr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Luisa Dinis (PNL2027)</dc:creator>
  <cp:lastModifiedBy>Luisa Dinis (PNL2027)</cp:lastModifiedBy>
  <cp:revision>40</cp:revision>
  <dcterms:modified xsi:type="dcterms:W3CDTF">2018-11-19T15:41:57Z</dcterms:modified>
</cp:coreProperties>
</file>